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4"/>
  </p:notesMasterIdLst>
  <p:sldIdLst>
    <p:sldId id="442" r:id="rId2"/>
    <p:sldId id="264" r:id="rId3"/>
    <p:sldId id="268" r:id="rId4"/>
    <p:sldId id="266" r:id="rId5"/>
    <p:sldId id="269" r:id="rId6"/>
    <p:sldId id="270" r:id="rId7"/>
    <p:sldId id="481" r:id="rId8"/>
    <p:sldId id="271" r:id="rId9"/>
    <p:sldId id="273" r:id="rId10"/>
    <p:sldId id="272" r:id="rId11"/>
    <p:sldId id="283" r:id="rId12"/>
    <p:sldId id="274" r:id="rId13"/>
    <p:sldId id="277" r:id="rId14"/>
    <p:sldId id="276" r:id="rId15"/>
    <p:sldId id="275" r:id="rId16"/>
    <p:sldId id="278" r:id="rId17"/>
    <p:sldId id="298" r:id="rId18"/>
    <p:sldId id="263" r:id="rId19"/>
    <p:sldId id="466" r:id="rId20"/>
    <p:sldId id="260" r:id="rId21"/>
    <p:sldId id="430" r:id="rId22"/>
    <p:sldId id="465" r:id="rId23"/>
    <p:sldId id="483" r:id="rId24"/>
    <p:sldId id="468" r:id="rId25"/>
    <p:sldId id="403" r:id="rId26"/>
    <p:sldId id="480" r:id="rId27"/>
    <p:sldId id="470" r:id="rId28"/>
    <p:sldId id="471" r:id="rId29"/>
    <p:sldId id="472" r:id="rId30"/>
    <p:sldId id="454" r:id="rId31"/>
    <p:sldId id="455" r:id="rId32"/>
    <p:sldId id="427" r:id="rId33"/>
    <p:sldId id="411" r:id="rId34"/>
    <p:sldId id="397" r:id="rId35"/>
    <p:sldId id="405" r:id="rId36"/>
    <p:sldId id="424" r:id="rId37"/>
    <p:sldId id="473" r:id="rId38"/>
    <p:sldId id="474" r:id="rId39"/>
    <p:sldId id="475" r:id="rId40"/>
    <p:sldId id="469" r:id="rId41"/>
    <p:sldId id="479" r:id="rId42"/>
    <p:sldId id="478" r:id="rId43"/>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07"/>
    <p:restoredTop sz="72109" autoAdjust="0"/>
  </p:normalViewPr>
  <p:slideViewPr>
    <p:cSldViewPr snapToGrid="0">
      <p:cViewPr varScale="1">
        <p:scale>
          <a:sx n="90" d="100"/>
          <a:sy n="90" d="100"/>
        </p:scale>
        <p:origin x="304"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78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38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6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16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47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95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5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574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Taken in aggregate the adoption of OpenChain standards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496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market adoption is far larger. For example, a PwC-sponsored survey by </a:t>
            </a:r>
            <a:r>
              <a:rPr lang="en-US" dirty="0" err="1"/>
              <a:t>Bitkom</a:t>
            </a:r>
            <a:r>
              <a:rPr lang="en-US" dirty="0"/>
              <a:t> showed 20% of German companies with 2,000 or more employees were already using ISO 5230</a:t>
            </a:r>
            <a:endParaRPr dirty="0"/>
          </a:p>
        </p:txBody>
      </p:sp>
    </p:spTree>
    <p:extLst>
      <p:ext uri="{BB962C8B-B14F-4D97-AF65-F5344CB8AC3E}">
        <p14:creationId xmlns:p14="http://schemas.microsoft.com/office/powerpoint/2010/main" val="3731764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355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674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There are over 1,000 documents in our reference library</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041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great example of the global OpenChain community can be found in Japan. This is our most active country-based work team, with bi-monthly meetings, and with 7 sub-groups currently working on specific items like supplier education and tooling automation.</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38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active local work groups in China, Korea, India and Taiwan, as well as in Europe and the USA.</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50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some examples of our regional work groups and when they started.</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0462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a growing number of global third party certifiers available.</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3993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120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840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5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81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840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15"/>
        <p:cNvGrpSpPr/>
        <p:nvPr/>
      </p:nvGrpSpPr>
      <p:grpSpPr>
        <a:xfrm>
          <a:off x="0" y="0"/>
          <a:ext cx="0" cy="0"/>
          <a:chOff x="0" y="0"/>
          <a:chExt cx="0" cy="0"/>
        </a:xfrm>
      </p:grpSpPr>
      <p:pic>
        <p:nvPicPr>
          <p:cNvPr id="16" name="Google Shape;16;p2"/>
          <p:cNvPicPr preferRelativeResize="0">
            <a:picLocks noChangeAspect="1"/>
          </p:cNvPicPr>
          <p:nvPr/>
        </p:nvPicPr>
        <p:blipFill rotWithShape="1">
          <a:blip r:embed="rId2">
            <a:alphaModFix/>
          </a:blip>
          <a:srcRect/>
          <a:stretch/>
        </p:blipFill>
        <p:spPr>
          <a:xfrm>
            <a:off x="2508045" y="336550"/>
            <a:ext cx="7175909" cy="3980289"/>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2"/>
          <p:cNvSpPr txBox="1">
            <a:spLocks noGrp="1"/>
          </p:cNvSpPr>
          <p:nvPr>
            <p:ph type="subTitle" idx="1"/>
          </p:nvPr>
        </p:nvSpPr>
        <p:spPr>
          <a:xfrm>
            <a:off x="1447800" y="4667250"/>
            <a:ext cx="9144000" cy="1040823"/>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rgbClr val="5B9BD5"/>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5B9BD5"/>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168FDF"/>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80"/>
        <p:cNvGrpSpPr/>
        <p:nvPr/>
      </p:nvGrpSpPr>
      <p:grpSpPr>
        <a:xfrm>
          <a:off x="0" y="0"/>
          <a:ext cx="0" cy="0"/>
          <a:chOff x="0" y="0"/>
          <a:chExt cx="0" cy="0"/>
        </a:xfrm>
      </p:grpSpPr>
      <p:sp>
        <p:nvSpPr>
          <p:cNvPr id="82" name="Google Shape;82;p11"/>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fld id="{00000000-1234-1234-1234-123412341234}" type="slidenum">
              <a:rPr lang="en" smtClean="0"/>
              <a:pPr/>
              <a:t>‹#›</a:t>
            </a:fld>
            <a:endParaRPr lang="en"/>
          </a:p>
        </p:txBody>
      </p:sp>
      <p:pic>
        <p:nvPicPr>
          <p:cNvPr id="83" name="Google Shape;83;p11"/>
          <p:cNvPicPr preferRelativeResize="0"/>
          <p:nvPr/>
        </p:nvPicPr>
        <p:blipFill>
          <a:blip r:embed="rId2">
            <a:alphaModFix/>
          </a:blip>
          <a:stretch>
            <a:fillRect/>
          </a:stretch>
        </p:blipFill>
        <p:spPr>
          <a:xfrm>
            <a:off x="253780" y="6201600"/>
            <a:ext cx="1294373" cy="426467"/>
          </a:xfrm>
          <a:prstGeom prst="rect">
            <a:avLst/>
          </a:prstGeom>
          <a:noFill/>
          <a:ln>
            <a:noFill/>
          </a:ln>
        </p:spPr>
      </p:pic>
      <p:sp>
        <p:nvSpPr>
          <p:cNvPr id="2" name="Google Shape;14;p3">
            <a:extLst>
              <a:ext uri="{FF2B5EF4-FFF2-40B4-BE49-F238E27FC236}">
                <a16:creationId xmlns:a16="http://schemas.microsoft.com/office/drawing/2014/main" id="{7BCB687F-B98C-6C92-4477-6DCBA96B300E}"/>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i="0" u="none" strike="noStrike" cap="none">
                <a:solidFill>
                  <a:srgbClr val="168FDF"/>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208892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F6F7FA"/>
        </a:solidFill>
        <a:effectLst/>
      </p:bgPr>
    </p:bg>
    <p:spTree>
      <p:nvGrpSpPr>
        <p:cNvPr id="1" name="Shape 55"/>
        <p:cNvGrpSpPr/>
        <p:nvPr/>
      </p:nvGrpSpPr>
      <p:grpSpPr>
        <a:xfrm>
          <a:off x="0" y="0"/>
          <a:ext cx="0" cy="0"/>
          <a:chOff x="0" y="0"/>
          <a:chExt cx="0" cy="0"/>
        </a:xfrm>
      </p:grpSpPr>
      <p:sp>
        <p:nvSpPr>
          <p:cNvPr id="57" name="Google Shape;57;p8"/>
          <p:cNvSpPr txBox="1">
            <a:spLocks noGrp="1"/>
          </p:cNvSpPr>
          <p:nvPr>
            <p:ph type="title"/>
          </p:nvPr>
        </p:nvSpPr>
        <p:spPr>
          <a:xfrm>
            <a:off x="809533" y="2864963"/>
            <a:ext cx="10962800" cy="11184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5600">
                <a:solidFill>
                  <a:srgbClr val="5B9BD5"/>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dirty="0"/>
          </a:p>
        </p:txBody>
      </p:sp>
      <p:sp>
        <p:nvSpPr>
          <p:cNvPr id="58" name="Google Shape;58;p8"/>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 name="Picture 1">
            <a:extLst>
              <a:ext uri="{FF2B5EF4-FFF2-40B4-BE49-F238E27FC236}">
                <a16:creationId xmlns:a16="http://schemas.microsoft.com/office/drawing/2014/main" id="{F93C681A-7D5E-F57F-325A-83032948FF08}"/>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911647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3" name="Google Shape;63;p9"/>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solidFill>
                  <a:srgbClr val="5B9BD5"/>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64" name="Google Shape;64;p9"/>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6" name="Google Shape;66;p9"/>
          <p:cNvSpPr txBox="1">
            <a:spLocks noGrp="1"/>
          </p:cNvSpPr>
          <p:nvPr>
            <p:ph type="body" idx="1"/>
          </p:nvPr>
        </p:nvSpPr>
        <p:spPr>
          <a:xfrm>
            <a:off x="373800" y="1688600"/>
            <a:ext cx="11360800" cy="445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dirty="0"/>
          </a:p>
        </p:txBody>
      </p:sp>
      <p:pic>
        <p:nvPicPr>
          <p:cNvPr id="67" name="Google Shape;67;p9"/>
          <p:cNvPicPr preferRelativeResize="0"/>
          <p:nvPr/>
        </p:nvPicPr>
        <p:blipFill>
          <a:blip r:embed="rId2">
            <a:alphaModFix/>
          </a:blip>
          <a:stretch>
            <a:fill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60760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6" r:id="rId6"/>
    <p:sldLayoutId id="2147483667"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5B9BD5"/>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495800"/>
            <a:ext cx="9144000" cy="919163"/>
          </a:xfrm>
        </p:spPr>
        <p:txBody>
          <a:bodyPr/>
          <a:lstStyle/>
          <a:p>
            <a:r>
              <a:rPr lang="en-US" sz="3200" dirty="0"/>
              <a:t>Building Trust In The Supply Chain Since 2016</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40%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savings available for industrial suppliers via optimization</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5555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solidFill>
                  <a:srgbClr val="5B9BD5"/>
                </a:solidFill>
              </a:rPr>
              <a:t>Conclusion: Talking != Doing</a:t>
            </a:r>
            <a:endParaRPr dirty="0">
              <a:solidFill>
                <a:srgbClr val="5B9BD5"/>
              </a:solidFill>
            </a:endParaRPr>
          </a:p>
        </p:txBody>
      </p:sp>
    </p:spTree>
    <p:extLst>
      <p:ext uri="{BB962C8B-B14F-4D97-AF65-F5344CB8AC3E}">
        <p14:creationId xmlns:p14="http://schemas.microsoft.com/office/powerpoint/2010/main" val="369477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solidFill>
                  <a:srgbClr val="5B9BD5"/>
                </a:solidFill>
              </a:rPr>
              <a:t>As Usual, Open Source Is Not Special</a:t>
            </a:r>
            <a:endParaRPr dirty="0">
              <a:solidFill>
                <a:srgbClr val="5B9BD5"/>
              </a:solidFill>
            </a:endParaRPr>
          </a:p>
        </p:txBody>
      </p:sp>
    </p:spTree>
    <p:extLst>
      <p:ext uri="{BB962C8B-B14F-4D97-AF65-F5344CB8AC3E}">
        <p14:creationId xmlns:p14="http://schemas.microsoft.com/office/powerpoint/2010/main" val="207843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using open source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56275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81%</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have security vulnerabilities</a:t>
            </a:r>
            <a:endParaRPr dirty="0"/>
          </a:p>
        </p:txBody>
      </p:sp>
      <p:sp>
        <p:nvSpPr>
          <p:cNvPr id="3" name="TextBox 2">
            <a:extLst>
              <a:ext uri="{FF2B5EF4-FFF2-40B4-BE49-F238E27FC236}">
                <a16:creationId xmlns:a16="http://schemas.microsoft.com/office/drawing/2014/main" id="{12E0ABDD-6B58-3FE1-695E-F6749C8EA8F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365404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53%</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codebases contain license compliance issues</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spTree>
    <p:extLst>
      <p:ext uri="{BB962C8B-B14F-4D97-AF65-F5344CB8AC3E}">
        <p14:creationId xmlns:p14="http://schemas.microsoft.com/office/powerpoint/2010/main" val="29550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fontScale="90000"/>
          </a:bodyPr>
          <a:lstStyle/>
          <a:p>
            <a:pPr algn="ctr"/>
            <a:r>
              <a:rPr lang="en-US" dirty="0">
                <a:solidFill>
                  <a:srgbClr val="5B9BD5"/>
                </a:solidFill>
              </a:rPr>
              <a:t>Don’t Panic,</a:t>
            </a:r>
            <a:br>
              <a:rPr lang="en-US" dirty="0">
                <a:solidFill>
                  <a:srgbClr val="5B9BD5"/>
                </a:solidFill>
              </a:rPr>
            </a:br>
            <a:r>
              <a:rPr lang="en-US" dirty="0">
                <a:solidFill>
                  <a:srgbClr val="5B9BD5"/>
                </a:solidFill>
              </a:rPr>
              <a:t>We Are Doing Something About It</a:t>
            </a:r>
            <a:endParaRPr dirty="0">
              <a:solidFill>
                <a:srgbClr val="5B9BD5"/>
              </a:solidFill>
            </a:endParaRPr>
          </a:p>
        </p:txBody>
      </p:sp>
    </p:spTree>
    <p:extLst>
      <p:ext uri="{BB962C8B-B14F-4D97-AF65-F5344CB8AC3E}">
        <p14:creationId xmlns:p14="http://schemas.microsoft.com/office/powerpoint/2010/main" val="68938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sz="3600" dirty="0">
                <a:solidFill>
                  <a:schemeClr val="accent1"/>
                </a:solidFill>
              </a:rPr>
              <a:t>“We” = Large Community Lead By These Companies</a:t>
            </a:r>
            <a:endParaRPr sz="3600" dirty="0">
              <a:solidFill>
                <a:schemeClr val="accent1"/>
              </a:solidFill>
            </a:endParaRPr>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17</a:t>
            </a:fld>
            <a:endParaRPr/>
          </a:p>
        </p:txBody>
      </p:sp>
      <p:pic>
        <p:nvPicPr>
          <p:cNvPr id="4" name="Picture 3">
            <a:extLst>
              <a:ext uri="{FF2B5EF4-FFF2-40B4-BE49-F238E27FC236}">
                <a16:creationId xmlns:a16="http://schemas.microsoft.com/office/drawing/2014/main" id="{2CC29E06-81CF-B844-A5C8-575A2E4DC6B5}"/>
              </a:ext>
            </a:extLst>
          </p:cNvPr>
          <p:cNvPicPr>
            <a:picLocks noChangeAspect="1"/>
          </p:cNvPicPr>
          <p:nvPr/>
        </p:nvPicPr>
        <p:blipFill>
          <a:blip r:embed="rId3"/>
          <a:stretch>
            <a:fillRect/>
          </a:stretch>
        </p:blipFill>
        <p:spPr>
          <a:xfrm>
            <a:off x="2130522" y="1172163"/>
            <a:ext cx="7620509" cy="5254781"/>
          </a:xfrm>
          <a:prstGeom prst="rect">
            <a:avLst/>
          </a:prstGeom>
        </p:spPr>
      </p:pic>
    </p:spTree>
    <p:extLst>
      <p:ext uri="{BB962C8B-B14F-4D97-AF65-F5344CB8AC3E}">
        <p14:creationId xmlns:p14="http://schemas.microsoft.com/office/powerpoint/2010/main" val="340048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sz="3600" dirty="0">
                <a:solidFill>
                  <a:srgbClr val="5B9BD5"/>
                </a:solidFill>
              </a:rPr>
              <a:t>The Secret: Good Processes = Good Supply Chain</a:t>
            </a:r>
            <a:endParaRPr sz="3600" dirty="0">
              <a:solidFill>
                <a:srgbClr val="5B9BD5"/>
              </a:solidFill>
            </a:endParaRPr>
          </a:p>
        </p:txBody>
      </p:sp>
      <p:sp>
        <p:nvSpPr>
          <p:cNvPr id="158" name="Google Shape;158;p25"/>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lgn="ctr">
              <a:spcAft>
                <a:spcPts val="1600"/>
              </a:spcAft>
              <a:buNone/>
            </a:pPr>
            <a:endParaRPr lang="en-US" sz="3200" dirty="0">
              <a:solidFill>
                <a:schemeClr val="tx1"/>
              </a:solidFill>
              <a:latin typeface="+mn-lt"/>
            </a:endParaRPr>
          </a:p>
          <a:p>
            <a:pPr marL="0" indent="0" algn="ctr">
              <a:spcAft>
                <a:spcPts val="1600"/>
              </a:spcAft>
              <a:buNone/>
            </a:pPr>
            <a:r>
              <a:rPr lang="en-US" sz="3200" dirty="0">
                <a:solidFill>
                  <a:schemeClr val="tx1"/>
                </a:solidFill>
                <a:latin typeface="+mn-lt"/>
              </a:rPr>
              <a:t>Know what you are doing</a:t>
            </a:r>
          </a:p>
          <a:p>
            <a:pPr marL="0" indent="0" algn="ctr">
              <a:spcAft>
                <a:spcPts val="1600"/>
              </a:spcAft>
              <a:buNone/>
            </a:pPr>
            <a:r>
              <a:rPr lang="en-US" sz="3200" dirty="0">
                <a:solidFill>
                  <a:schemeClr val="tx1"/>
                </a:solidFill>
                <a:latin typeface="+mn-lt"/>
              </a:rPr>
              <a:t>Know how you are doing it</a:t>
            </a:r>
          </a:p>
          <a:p>
            <a:pPr marL="0" indent="0" algn="ctr">
              <a:spcAft>
                <a:spcPts val="1600"/>
              </a:spcAft>
              <a:buNone/>
            </a:pPr>
            <a:r>
              <a:rPr lang="en-US" sz="3200" dirty="0">
                <a:solidFill>
                  <a:schemeClr val="tx1"/>
                </a:solidFill>
                <a:latin typeface="+mn-lt"/>
              </a:rPr>
              <a:t>Use records to make it repeatable</a:t>
            </a:r>
          </a:p>
          <a:p>
            <a:pPr marL="0" indent="0" algn="ctr">
              <a:spcAft>
                <a:spcPts val="1600"/>
              </a:spcAft>
              <a:buNone/>
            </a:pPr>
            <a:r>
              <a:rPr lang="en-US" sz="3200" dirty="0">
                <a:solidFill>
                  <a:schemeClr val="tx1"/>
                </a:solidFill>
                <a:latin typeface="+mn-lt"/>
              </a:rPr>
              <a:t>Have a plan to fix problems</a:t>
            </a:r>
          </a:p>
        </p:txBody>
      </p:sp>
    </p:spTree>
    <p:extLst>
      <p:ext uri="{BB962C8B-B14F-4D97-AF65-F5344CB8AC3E}">
        <p14:creationId xmlns:p14="http://schemas.microsoft.com/office/powerpoint/2010/main" val="88806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solidFill>
                  <a:schemeClr val="accent1"/>
                </a:solidFill>
              </a:rPr>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dirty="0"/>
              <a:t>OpenChain ISO/IEC 5230:2020 is the International Standard for open source license compliance. It is simple, effective and suitable for companies of all sizes in all markets. This standard is openly developed by a vibrant user community and freely available to all. It is supported by free online self-certification, extensive reference material and official service provider partners.</a:t>
            </a:r>
          </a:p>
          <a:p>
            <a:endParaRPr lang="en-US" dirty="0"/>
          </a:p>
          <a:p>
            <a:r>
              <a:rPr lang="en-US" dirty="0"/>
              <a:t>The OpenChain Security Assurance Specification is the de facto standard for open source security compliance. It is simple, effective and suitable for companies of all sizes in all markets. This standard is openly developed by a vibrant user community and freely available to all. A growing ecosystem of material is forming to support it.</a:t>
            </a:r>
            <a:endParaRPr lang="en-JP"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solidFill>
                  <a:srgbClr val="5B9BD5"/>
                </a:solidFill>
              </a:rPr>
              <a:t>Our Mental Model Of The Supply Chain</a:t>
            </a:r>
            <a:endParaRPr dirty="0">
              <a:solidFill>
                <a:srgbClr val="5B9BD5"/>
              </a:solidFill>
            </a:endParaRPr>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52626"/>
            <a:ext cx="12192000" cy="2952751"/>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solidFill>
                  <a:schemeClr val="accent1"/>
                </a:solidFill>
              </a:rPr>
              <a:t>Our Standards Work Company By Company</a:t>
            </a:r>
          </a:p>
        </p:txBody>
      </p:sp>
    </p:spTree>
    <p:extLst>
      <p:ext uri="{BB962C8B-B14F-4D97-AF65-F5344CB8AC3E}">
        <p14:creationId xmlns:p14="http://schemas.microsoft.com/office/powerpoint/2010/main" val="297493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4211927" y="3668103"/>
            <a:ext cx="3792323" cy="82800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7213298"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878129" y="2974649"/>
            <a:ext cx="3792323" cy="880145"/>
            <a:chOff x="572609" y="2108616"/>
            <a:chExt cx="11046781" cy="2563804"/>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3879501" y="2996313"/>
            <a:ext cx="668348" cy="23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7521547" y="3003208"/>
            <a:ext cx="3792323" cy="858480"/>
            <a:chOff x="572609" y="2171727"/>
            <a:chExt cx="11046781" cy="2500693"/>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10522918" y="3003208"/>
            <a:ext cx="668348" cy="227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
            <a:extLst>
              <a:ext uri="{FF2B5EF4-FFF2-40B4-BE49-F238E27FC236}">
                <a16:creationId xmlns:a16="http://schemas.microsoft.com/office/drawing/2014/main" id="{A118D20D-4E3E-A930-A18D-0CDB4F5BC09C}"/>
              </a:ext>
            </a:extLst>
          </p:cNvPr>
          <p:cNvSpPr/>
          <p:nvPr/>
        </p:nvSpPr>
        <p:spPr>
          <a:xfrm>
            <a:off x="4337901"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a:extLst>
              <a:ext uri="{FF2B5EF4-FFF2-40B4-BE49-F238E27FC236}">
                <a16:creationId xmlns:a16="http://schemas.microsoft.com/office/drawing/2014/main" id="{2A134DC3-2AA4-853D-478D-51E806E3D831}"/>
              </a:ext>
            </a:extLst>
          </p:cNvPr>
          <p:cNvSpPr>
            <a:spLocks noGrp="1"/>
          </p:cNvSpPr>
          <p:nvPr>
            <p:ph type="title"/>
          </p:nvPr>
        </p:nvSpPr>
        <p:spPr/>
        <p:txBody>
          <a:bodyPr/>
          <a:lstStyle/>
          <a:p>
            <a:r>
              <a:rPr lang="en-JP" sz="3600" dirty="0">
                <a:solidFill>
                  <a:schemeClr val="accent1"/>
                </a:solidFill>
              </a:rPr>
              <a:t>They Result In A More Predictable Supply Chain</a:t>
            </a:r>
          </a:p>
        </p:txBody>
      </p:sp>
    </p:spTree>
    <p:extLst>
      <p:ext uri="{BB962C8B-B14F-4D97-AF65-F5344CB8AC3E}">
        <p14:creationId xmlns:p14="http://schemas.microsoft.com/office/powerpoint/2010/main" val="3793153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585988" y="2334762"/>
            <a:ext cx="3573418" cy="2188477"/>
          </a:xfrm>
          <a:prstGeom prst="rect">
            <a:avLst/>
          </a:prstGeom>
        </p:spPr>
        <p:txBody>
          <a:bodyPr spcFirstLastPara="1" wrap="square" lIns="91433" tIns="91433" rIns="91433" bIns="91433" anchor="ctr" anchorCtr="0">
            <a:noAutofit/>
          </a:bodyPr>
          <a:lstStyle/>
          <a:p>
            <a:r>
              <a:rPr lang="en" sz="2400" dirty="0">
                <a:solidFill>
                  <a:schemeClr val="accent1"/>
                </a:solidFill>
              </a:rPr>
              <a:t>Example Adoption Announcements Of OpenChain ISO/IEC 5230:2020 </a:t>
            </a:r>
            <a:br>
              <a:rPr lang="en" sz="2400" dirty="0">
                <a:solidFill>
                  <a:schemeClr val="accent1"/>
                </a:solidFill>
              </a:rPr>
            </a:br>
            <a:r>
              <a:rPr lang="en" sz="2400" dirty="0">
                <a:solidFill>
                  <a:schemeClr val="accent1"/>
                </a:solidFill>
              </a:rPr>
              <a:t>On The OpenChain Website</a:t>
            </a:r>
            <a:endParaRPr sz="2400" dirty="0">
              <a:solidFill>
                <a:schemeClr val="accent1"/>
              </a:solidFill>
            </a:endParaRPr>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22</a:t>
            </a:fld>
            <a:endParaRPr/>
          </a:p>
        </p:txBody>
      </p:sp>
      <p:pic>
        <p:nvPicPr>
          <p:cNvPr id="4" name="Picture 3" descr="Graphical user interface, application&#10;&#10;Description automatically generated">
            <a:extLst>
              <a:ext uri="{FF2B5EF4-FFF2-40B4-BE49-F238E27FC236}">
                <a16:creationId xmlns:a16="http://schemas.microsoft.com/office/drawing/2014/main" id="{813AD059-323B-0270-C416-62F596ED2CBF}"/>
              </a:ext>
            </a:extLst>
          </p:cNvPr>
          <p:cNvPicPr>
            <a:picLocks noChangeAspect="1"/>
          </p:cNvPicPr>
          <p:nvPr/>
        </p:nvPicPr>
        <p:blipFill>
          <a:blip r:embed="rId3"/>
          <a:stretch>
            <a:fillRect/>
          </a:stretch>
        </p:blipFill>
        <p:spPr>
          <a:xfrm>
            <a:off x="3779315" y="0"/>
            <a:ext cx="5904610" cy="6858000"/>
          </a:xfrm>
          <a:prstGeom prst="rect">
            <a:avLst/>
          </a:prstGeom>
        </p:spPr>
      </p:pic>
    </p:spTree>
    <p:extLst>
      <p:ext uri="{BB962C8B-B14F-4D97-AF65-F5344CB8AC3E}">
        <p14:creationId xmlns:p14="http://schemas.microsoft.com/office/powerpoint/2010/main" val="252049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5310-5299-7A87-6727-60EA363EF365}"/>
              </a:ext>
            </a:extLst>
          </p:cNvPr>
          <p:cNvSpPr>
            <a:spLocks noGrp="1"/>
          </p:cNvSpPr>
          <p:nvPr>
            <p:ph type="title"/>
          </p:nvPr>
        </p:nvSpPr>
        <p:spPr/>
        <p:txBody>
          <a:bodyPr/>
          <a:lstStyle/>
          <a:p>
            <a:r>
              <a:rPr lang="en-US" sz="3600" dirty="0">
                <a:solidFill>
                  <a:srgbClr val="5B9BD5"/>
                </a:solidFill>
              </a:rPr>
              <a:t>Recent Security Assurance Specification Adoption</a:t>
            </a:r>
          </a:p>
        </p:txBody>
      </p:sp>
      <p:sp>
        <p:nvSpPr>
          <p:cNvPr id="4" name="Slide Number Placeholder 3">
            <a:extLst>
              <a:ext uri="{FF2B5EF4-FFF2-40B4-BE49-F238E27FC236}">
                <a16:creationId xmlns:a16="http://schemas.microsoft.com/office/drawing/2014/main" id="{01D36541-07BE-D90C-D1F8-69A42157D16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24</a:t>
            </a:fld>
            <a:endParaRPr lang="en-CA"/>
          </a:p>
        </p:txBody>
      </p:sp>
      <p:pic>
        <p:nvPicPr>
          <p:cNvPr id="6" name="Picture 5" descr="A close up of a keyboard&#10;&#10;Description automatically generated with medium confidence">
            <a:extLst>
              <a:ext uri="{FF2B5EF4-FFF2-40B4-BE49-F238E27FC236}">
                <a16:creationId xmlns:a16="http://schemas.microsoft.com/office/drawing/2014/main" id="{BA34466A-EE41-D80D-C6F3-B6ECF2A90384}"/>
              </a:ext>
            </a:extLst>
          </p:cNvPr>
          <p:cNvPicPr>
            <a:picLocks noChangeAspect="1"/>
          </p:cNvPicPr>
          <p:nvPr/>
        </p:nvPicPr>
        <p:blipFill>
          <a:blip r:embed="rId2"/>
          <a:stretch>
            <a:fillRect/>
          </a:stretch>
        </p:blipFill>
        <p:spPr>
          <a:xfrm>
            <a:off x="2209799" y="2290762"/>
            <a:ext cx="7772400" cy="1369885"/>
          </a:xfrm>
          <a:prstGeom prst="rect">
            <a:avLst/>
          </a:prstGeom>
        </p:spPr>
      </p:pic>
      <p:pic>
        <p:nvPicPr>
          <p:cNvPr id="8" name="Picture 7" descr="Logo, company name&#10;&#10;Description automatically generated">
            <a:extLst>
              <a:ext uri="{FF2B5EF4-FFF2-40B4-BE49-F238E27FC236}">
                <a16:creationId xmlns:a16="http://schemas.microsoft.com/office/drawing/2014/main" id="{6C3498DA-78F9-2152-CA71-057A4DF3FB6A}"/>
              </a:ext>
            </a:extLst>
          </p:cNvPr>
          <p:cNvPicPr>
            <a:picLocks noChangeAspect="1"/>
          </p:cNvPicPr>
          <p:nvPr/>
        </p:nvPicPr>
        <p:blipFill>
          <a:blip r:embed="rId3"/>
          <a:stretch>
            <a:fillRect/>
          </a:stretch>
        </p:blipFill>
        <p:spPr>
          <a:xfrm>
            <a:off x="3844132" y="4260722"/>
            <a:ext cx="4503736" cy="1020378"/>
          </a:xfrm>
          <a:prstGeom prst="rect">
            <a:avLst/>
          </a:prstGeom>
        </p:spPr>
      </p:pic>
    </p:spTree>
    <p:extLst>
      <p:ext uri="{BB962C8B-B14F-4D97-AF65-F5344CB8AC3E}">
        <p14:creationId xmlns:p14="http://schemas.microsoft.com/office/powerpoint/2010/main" val="1984894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solidFill>
                  <a:schemeClr val="accent1"/>
                </a:solidFill>
              </a:rPr>
              <a:t>We Provide Extensive Reference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4" y="1245609"/>
            <a:ext cx="5854700" cy="1473200"/>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4"/>
          <a:stretch>
            <a:fillRect/>
          </a:stretch>
        </p:blipFill>
        <p:spPr>
          <a:xfrm>
            <a:off x="8261807"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061853" y="2973875"/>
            <a:ext cx="3130147" cy="876524"/>
          </a:xfrm>
          <a:prstGeom prst="rect">
            <a:avLst/>
          </a:prstGeom>
        </p:spPr>
      </p:pic>
      <p:pic>
        <p:nvPicPr>
          <p:cNvPr id="4" name="Picture 3">
            <a:extLst>
              <a:ext uri="{FF2B5EF4-FFF2-40B4-BE49-F238E27FC236}">
                <a16:creationId xmlns:a16="http://schemas.microsoft.com/office/drawing/2014/main" id="{69B4B0D7-6FD0-1E46-9246-B95790EEBD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1" y="1690689"/>
            <a:ext cx="3460359" cy="2293199"/>
          </a:xfrm>
          <a:prstGeom prst="rect">
            <a:avLst/>
          </a:prstGeom>
        </p:spPr>
      </p:pic>
      <p:pic>
        <p:nvPicPr>
          <p:cNvPr id="5" name="Picture 4">
            <a:extLst>
              <a:ext uri="{FF2B5EF4-FFF2-40B4-BE49-F238E27FC236}">
                <a16:creationId xmlns:a16="http://schemas.microsoft.com/office/drawing/2014/main" id="{250B3E1B-49F3-944C-959B-E4A078B676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26893" y="2748853"/>
            <a:ext cx="4943424" cy="2780676"/>
          </a:xfrm>
          <a:prstGeom prst="rect">
            <a:avLst/>
          </a:prstGeom>
        </p:spPr>
      </p:pic>
      <p:pic>
        <p:nvPicPr>
          <p:cNvPr id="2" name="Picture 1">
            <a:extLst>
              <a:ext uri="{FF2B5EF4-FFF2-40B4-BE49-F238E27FC236}">
                <a16:creationId xmlns:a16="http://schemas.microsoft.com/office/drawing/2014/main" id="{92D89C3E-9497-0149-B9B1-69C3ABB119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418" y="3776975"/>
            <a:ext cx="4943423" cy="2780675"/>
          </a:xfrm>
          <a:prstGeom prst="rect">
            <a:avLst/>
          </a:prstGeom>
        </p:spPr>
      </p:pic>
    </p:spTree>
    <p:extLst>
      <p:ext uri="{BB962C8B-B14F-4D97-AF65-F5344CB8AC3E}">
        <p14:creationId xmlns:p14="http://schemas.microsoft.com/office/powerpoint/2010/main" val="301738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solidFill>
                  <a:schemeClr val="accent1"/>
                </a:solidFill>
              </a:rPr>
              <a:t>Including 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26</a:t>
            </a:fld>
            <a:endParaRPr/>
          </a:p>
        </p:txBody>
      </p:sp>
      <p:pic>
        <p:nvPicPr>
          <p:cNvPr id="7" name="Picture 6" descr="Text&#10;&#10;Description automatically generated">
            <a:extLst>
              <a:ext uri="{FF2B5EF4-FFF2-40B4-BE49-F238E27FC236}">
                <a16:creationId xmlns:a16="http://schemas.microsoft.com/office/drawing/2014/main" id="{3CBE55C8-AEBF-5ED4-84B2-72B958EE376C}"/>
              </a:ext>
            </a:extLst>
          </p:cNvPr>
          <p:cNvPicPr>
            <a:picLocks noChangeAspect="1"/>
          </p:cNvPicPr>
          <p:nvPr/>
        </p:nvPicPr>
        <p:blipFill>
          <a:blip r:embed="rId3"/>
          <a:stretch>
            <a:fillRect/>
          </a:stretch>
        </p:blipFill>
        <p:spPr>
          <a:xfrm>
            <a:off x="2587957" y="1229313"/>
            <a:ext cx="7016085" cy="5296165"/>
          </a:xfrm>
          <a:prstGeom prst="rect">
            <a:avLst/>
          </a:prstGeom>
        </p:spPr>
      </p:pic>
    </p:spTree>
    <p:extLst>
      <p:ext uri="{BB962C8B-B14F-4D97-AF65-F5344CB8AC3E}">
        <p14:creationId xmlns:p14="http://schemas.microsoft.com/office/powerpoint/2010/main" val="23623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solidFill>
                  <a:schemeClr val="accent1"/>
                </a:solidFill>
              </a:rPr>
              <a:t>We Make Free Online Training Courses</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27</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354138" y="1839606"/>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6039566" y="1839606"/>
            <a:ext cx="4254501" cy="2094012"/>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4171949"/>
            <a:ext cx="8939930" cy="2307817"/>
          </a:xfrm>
        </p:spPr>
        <p:txBody>
          <a:bodyPr/>
          <a:lstStyle/>
          <a:p>
            <a:pPr marL="152396" indent="0" algn="ctr">
              <a:buNone/>
            </a:pPr>
            <a:r>
              <a:rPr lang="en-US" b="0" i="0" u="none" strike="noStrike" dirty="0">
                <a:solidFill>
                  <a:schemeClr val="tx1"/>
                </a:solidFill>
                <a:effectLst/>
                <a:latin typeface="ArialMT"/>
              </a:rPr>
              <a:t>LFC193 - 1209 total enrollments (398 digital badges issued)</a:t>
            </a:r>
            <a:br>
              <a:rPr lang="en-US" b="0" i="0" u="none" strike="noStrike" dirty="0">
                <a:solidFill>
                  <a:schemeClr val="tx1"/>
                </a:solidFill>
                <a:effectLst/>
                <a:latin typeface="ArialMT"/>
              </a:rPr>
            </a:br>
            <a:r>
              <a:rPr lang="en-US" b="0" i="0" u="none" strike="noStrike" dirty="0">
                <a:solidFill>
                  <a:schemeClr val="tx1"/>
                </a:solidFill>
                <a:effectLst/>
                <a:latin typeface="ArialMT"/>
              </a:rPr>
              <a:t>4.65 out of 5 rating by users</a:t>
            </a:r>
          </a:p>
          <a:p>
            <a:pPr marL="152396" indent="0" algn="ctr">
              <a:buNone/>
            </a:pPr>
            <a:r>
              <a:rPr lang="en-US" b="0" i="0" u="none" strike="noStrike" dirty="0">
                <a:solidFill>
                  <a:schemeClr val="tx1"/>
                </a:solidFill>
                <a:effectLst/>
                <a:latin typeface="ArialMT"/>
              </a:rPr>
              <a:t>LFC194 - 579 total enrollments (138 digital badges issued)</a:t>
            </a:r>
            <a:br>
              <a:rPr lang="en-US" b="0" i="0" u="none" strike="noStrike" dirty="0">
                <a:solidFill>
                  <a:schemeClr val="tx1"/>
                </a:solidFill>
                <a:effectLst/>
                <a:latin typeface="ArialMT"/>
              </a:rPr>
            </a:br>
            <a:r>
              <a:rPr lang="en-US" b="0" i="0" u="none" strike="noStrike" dirty="0">
                <a:solidFill>
                  <a:schemeClr val="tx1"/>
                </a:solidFill>
                <a:effectLst/>
                <a:latin typeface="ArialMT"/>
              </a:rPr>
              <a:t>4.55 out of 5 rating by users</a:t>
            </a:r>
            <a:endParaRPr lang="en-JP" dirty="0">
              <a:solidFill>
                <a:schemeClr val="tx1"/>
              </a:solidFill>
            </a:endParaRPr>
          </a:p>
        </p:txBody>
      </p:sp>
    </p:spTree>
    <p:extLst>
      <p:ext uri="{BB962C8B-B14F-4D97-AF65-F5344CB8AC3E}">
        <p14:creationId xmlns:p14="http://schemas.microsoft.com/office/powerpoint/2010/main" val="284034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solidFill>
                  <a:schemeClr val="accent1"/>
                </a:solidFill>
              </a:rPr>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28</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7386638" y="2446104"/>
            <a:ext cx="3943350" cy="196579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1354138" y="5186363"/>
            <a:ext cx="8939930" cy="1293403"/>
          </a:xfrm>
        </p:spPr>
        <p:txBody>
          <a:bodyPr/>
          <a:lstStyle/>
          <a:p>
            <a:pPr marL="152396" indent="0" algn="ctr">
              <a:buNone/>
            </a:pPr>
            <a:r>
              <a:rPr lang="en-US" b="0" i="0" u="none" strike="noStrike" dirty="0">
                <a:solidFill>
                  <a:schemeClr val="tx1"/>
                </a:solidFill>
                <a:effectLst/>
                <a:latin typeface="ArialMT"/>
              </a:rPr>
              <a:t>Continental made LFC193 a required course </a:t>
            </a:r>
            <a:br>
              <a:rPr lang="en-US" b="0" i="0" u="none" strike="noStrike" dirty="0">
                <a:solidFill>
                  <a:schemeClr val="tx1"/>
                </a:solidFill>
                <a:effectLst/>
                <a:latin typeface="ArialMT"/>
              </a:rPr>
            </a:br>
            <a:r>
              <a:rPr lang="en-US" b="0" i="0" u="none" strike="noStrike" dirty="0">
                <a:solidFill>
                  <a:schemeClr val="tx1"/>
                </a:solidFill>
                <a:effectLst/>
                <a:latin typeface="ArialMT"/>
              </a:rPr>
              <a:t>for their software </a:t>
            </a:r>
            <a:r>
              <a:rPr lang="en-US" dirty="0">
                <a:solidFill>
                  <a:schemeClr val="tx1"/>
                </a:solidFill>
                <a:latin typeface="ArialMT"/>
              </a:rPr>
              <a:t>d</a:t>
            </a:r>
            <a:r>
              <a:rPr lang="en-US" b="0" i="0" u="none" strike="noStrike" dirty="0">
                <a:solidFill>
                  <a:schemeClr val="tx1"/>
                </a:solidFill>
                <a:effectLst/>
                <a:latin typeface="ArialMT"/>
              </a:rPr>
              <a:t>evelopers from late Q3</a:t>
            </a:r>
            <a:endParaRPr lang="en-JP" dirty="0">
              <a:solidFill>
                <a:schemeClr val="tx1"/>
              </a:solidFill>
            </a:endParaRPr>
          </a:p>
        </p:txBody>
      </p:sp>
      <p:pic>
        <p:nvPicPr>
          <p:cNvPr id="4" name="Picture 3" descr="Logo&#10;&#10;Description automatically generated">
            <a:extLst>
              <a:ext uri="{FF2B5EF4-FFF2-40B4-BE49-F238E27FC236}">
                <a16:creationId xmlns:a16="http://schemas.microsoft.com/office/drawing/2014/main" id="{66784884-E69A-1159-76D1-E3F2B241B46C}"/>
              </a:ext>
            </a:extLst>
          </p:cNvPr>
          <p:cNvPicPr>
            <a:picLocks noChangeAspect="1"/>
          </p:cNvPicPr>
          <p:nvPr/>
        </p:nvPicPr>
        <p:blipFill>
          <a:blip r:embed="rId4"/>
          <a:stretch>
            <a:fillRect/>
          </a:stretch>
        </p:blipFill>
        <p:spPr>
          <a:xfrm>
            <a:off x="593250" y="2368549"/>
            <a:ext cx="5059403" cy="2120901"/>
          </a:xfrm>
          <a:prstGeom prst="rect">
            <a:avLst/>
          </a:prstGeom>
        </p:spPr>
      </p:pic>
      <p:sp>
        <p:nvSpPr>
          <p:cNvPr id="6" name="TextBox 5">
            <a:extLst>
              <a:ext uri="{FF2B5EF4-FFF2-40B4-BE49-F238E27FC236}">
                <a16:creationId xmlns:a16="http://schemas.microsoft.com/office/drawing/2014/main" id="{AA31FE93-A928-2617-C7CA-0ED12F5EA767}"/>
              </a:ext>
            </a:extLst>
          </p:cNvPr>
          <p:cNvSpPr txBox="1"/>
          <p:nvPr/>
        </p:nvSpPr>
        <p:spPr>
          <a:xfrm>
            <a:off x="5844561" y="2644169"/>
            <a:ext cx="1350169" cy="1569660"/>
          </a:xfrm>
          <a:prstGeom prst="rect">
            <a:avLst/>
          </a:prstGeom>
          <a:noFill/>
        </p:spPr>
        <p:txBody>
          <a:bodyPr wrap="square">
            <a:spAutoFit/>
          </a:bodyPr>
          <a:lstStyle/>
          <a:p>
            <a:pPr algn="ctr"/>
            <a:r>
              <a:rPr lang="en-JP" sz="9600" b="0" i="0" u="none" strike="noStrike" dirty="0">
                <a:solidFill>
                  <a:srgbClr val="FF0000"/>
                </a:solidFill>
                <a:effectLst/>
                <a:latin typeface="DDG_ProximaNova"/>
              </a:rPr>
              <a:t>♥️</a:t>
            </a:r>
            <a:endParaRPr lang="en-US" sz="9600" dirty="0">
              <a:solidFill>
                <a:srgbClr val="FF0000"/>
              </a:solidFill>
            </a:endParaRPr>
          </a:p>
        </p:txBody>
      </p:sp>
    </p:spTree>
    <p:extLst>
      <p:ext uri="{BB962C8B-B14F-4D97-AF65-F5344CB8AC3E}">
        <p14:creationId xmlns:p14="http://schemas.microsoft.com/office/powerpoint/2010/main" val="3087263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sz="3600" dirty="0">
                <a:solidFill>
                  <a:schemeClr val="accent1"/>
                </a:solidFill>
              </a:rPr>
              <a:t>There Are Over 1,000 Documents In Our Library</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29</a:t>
            </a:fld>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73AE451D-2F73-1AF4-14FE-D6AA7EF8F1C4}"/>
              </a:ext>
            </a:extLst>
          </p:cNvPr>
          <p:cNvPicPr>
            <a:picLocks noChangeAspect="1"/>
          </p:cNvPicPr>
          <p:nvPr/>
        </p:nvPicPr>
        <p:blipFill>
          <a:blip r:embed="rId3"/>
          <a:stretch>
            <a:fillRect/>
          </a:stretch>
        </p:blipFill>
        <p:spPr>
          <a:xfrm>
            <a:off x="2545556" y="1219264"/>
            <a:ext cx="7100888" cy="5305973"/>
          </a:xfrm>
          <a:prstGeom prst="rect">
            <a:avLst/>
          </a:prstGeom>
        </p:spPr>
      </p:pic>
    </p:spTree>
    <p:extLst>
      <p:ext uri="{BB962C8B-B14F-4D97-AF65-F5344CB8AC3E}">
        <p14:creationId xmlns:p14="http://schemas.microsoft.com/office/powerpoint/2010/main" val="132687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solidFill>
                  <a:srgbClr val="5B9BD5"/>
                </a:solidFill>
              </a:rPr>
              <a:t>The Actual Supply Chain</a:t>
            </a:r>
            <a:endParaRPr dirty="0">
              <a:solidFill>
                <a:srgbClr val="5B9BD5"/>
              </a:solidFill>
            </a:endParaRPr>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solidFill>
                  <a:schemeClr val="accent1"/>
                </a:solidFill>
              </a:rPr>
              <a:t>We Put The User Company Community First</a:t>
            </a:r>
            <a:endParaRPr sz="3600" dirty="0">
              <a:solidFill>
                <a:schemeClr val="accent1"/>
              </a:solidFill>
            </a:endParaRPr>
          </a:p>
        </p:txBody>
      </p:sp>
      <p:pic>
        <p:nvPicPr>
          <p:cNvPr id="5" name="Picture 4" descr="A group of people sitting at a table&#10;&#10;Description automatically generated">
            <a:extLst>
              <a:ext uri="{FF2B5EF4-FFF2-40B4-BE49-F238E27FC236}">
                <a16:creationId xmlns:a16="http://schemas.microsoft.com/office/drawing/2014/main" id="{E812C333-CA1F-C94B-B279-41AB21ED2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814" y="1546481"/>
            <a:ext cx="6071017" cy="2840716"/>
          </a:xfrm>
          <a:prstGeom prst="rect">
            <a:avLst/>
          </a:prstGeom>
          <a:ln w="12700">
            <a:solidFill>
              <a:schemeClr val="tx1"/>
            </a:solidFill>
          </a:ln>
        </p:spPr>
      </p:pic>
      <p:pic>
        <p:nvPicPr>
          <p:cNvPr id="13" name="Picture 12" descr="A group of people sitting at a table using a computer&#10;&#10;Description automatically generated">
            <a:extLst>
              <a:ext uri="{FF2B5EF4-FFF2-40B4-BE49-F238E27FC236}">
                <a16:creationId xmlns:a16="http://schemas.microsoft.com/office/drawing/2014/main" id="{FE7D99E6-E474-1946-B24A-E17A3386645F}"/>
              </a:ext>
            </a:extLst>
          </p:cNvPr>
          <p:cNvPicPr>
            <a:picLocks noChangeAspect="1"/>
          </p:cNvPicPr>
          <p:nvPr/>
        </p:nvPicPr>
        <p:blipFill>
          <a:blip r:embed="rId4"/>
          <a:stretch>
            <a:fillRect/>
          </a:stretch>
        </p:blipFill>
        <p:spPr>
          <a:xfrm>
            <a:off x="7314996" y="1531900"/>
            <a:ext cx="4449800" cy="4449800"/>
          </a:xfrm>
          <a:prstGeom prst="rect">
            <a:avLst/>
          </a:prstGeom>
          <a:ln w="12700">
            <a:solidFill>
              <a:schemeClr val="tx1"/>
            </a:solidFill>
          </a:ln>
        </p:spPr>
      </p:pic>
      <p:pic>
        <p:nvPicPr>
          <p:cNvPr id="11" name="Picture 10" descr="A group of people sitting at a table using a computer&#10;&#10;Description automatically generated">
            <a:extLst>
              <a:ext uri="{FF2B5EF4-FFF2-40B4-BE49-F238E27FC236}">
                <a16:creationId xmlns:a16="http://schemas.microsoft.com/office/drawing/2014/main" id="{5545213E-D1A7-2240-B72C-0745C51F95D2}"/>
              </a:ext>
            </a:extLst>
          </p:cNvPr>
          <p:cNvPicPr>
            <a:picLocks noChangeAspect="1"/>
          </p:cNvPicPr>
          <p:nvPr/>
        </p:nvPicPr>
        <p:blipFill>
          <a:blip r:embed="rId5"/>
          <a:stretch>
            <a:fillRect/>
          </a:stretch>
        </p:blipFill>
        <p:spPr>
          <a:xfrm>
            <a:off x="1243979" y="3429001"/>
            <a:ext cx="5715000" cy="2552700"/>
          </a:xfrm>
          <a:prstGeom prst="rect">
            <a:avLst/>
          </a:prstGeom>
          <a:ln w="12700">
            <a:solidFill>
              <a:schemeClr val="tx1"/>
            </a:solidFill>
          </a:ln>
        </p:spPr>
      </p:pic>
      <p:pic>
        <p:nvPicPr>
          <p:cNvPr id="9" name="Picture 8" descr="A group of people sitting at a table&#10;&#10;Description automatically generated">
            <a:extLst>
              <a:ext uri="{FF2B5EF4-FFF2-40B4-BE49-F238E27FC236}">
                <a16:creationId xmlns:a16="http://schemas.microsoft.com/office/drawing/2014/main" id="{7C3AD109-23C3-5743-94E7-91B8AAFE89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49140" y="4493500"/>
            <a:ext cx="3824291" cy="2150101"/>
          </a:xfrm>
          <a:prstGeom prst="rect">
            <a:avLst/>
          </a:prstGeom>
          <a:ln w="12700">
            <a:solidFill>
              <a:schemeClr val="tx1"/>
            </a:solidFill>
          </a:ln>
        </p:spPr>
      </p:pic>
    </p:spTree>
    <p:extLst>
      <p:ext uri="{BB962C8B-B14F-4D97-AF65-F5344CB8AC3E}">
        <p14:creationId xmlns:p14="http://schemas.microsoft.com/office/powerpoint/2010/main" val="2518475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8" name="Picture 7">
            <a:extLst>
              <a:ext uri="{FF2B5EF4-FFF2-40B4-BE49-F238E27FC236}">
                <a16:creationId xmlns:a16="http://schemas.microsoft.com/office/drawing/2014/main" id="{E7686CBD-B193-8741-B720-A5040957B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8536" y="1537740"/>
            <a:ext cx="4914493" cy="2764403"/>
          </a:xfrm>
          <a:prstGeom prst="rect">
            <a:avLst/>
          </a:prstGeom>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solidFill>
                  <a:schemeClr val="accent1"/>
                </a:solidFill>
              </a:rPr>
              <a:t>Everywhere And Always!</a:t>
            </a:r>
            <a:endParaRPr sz="3600" dirty="0">
              <a:solidFill>
                <a:schemeClr val="accent1"/>
              </a:solidFill>
            </a:endParaRPr>
          </a:p>
        </p:txBody>
      </p:sp>
      <p:pic>
        <p:nvPicPr>
          <p:cNvPr id="7" name="Picture 6">
            <a:extLst>
              <a:ext uri="{FF2B5EF4-FFF2-40B4-BE49-F238E27FC236}">
                <a16:creationId xmlns:a16="http://schemas.microsoft.com/office/drawing/2014/main" id="{095CCFC9-AA8F-F14A-BE74-68BAD5D3944F}"/>
              </a:ext>
            </a:extLst>
          </p:cNvPr>
          <p:cNvPicPr>
            <a:picLocks noChangeAspect="1"/>
          </p:cNvPicPr>
          <p:nvPr/>
        </p:nvPicPr>
        <p:blipFill>
          <a:blip r:embed="rId4"/>
          <a:stretch>
            <a:fillRect/>
          </a:stretch>
        </p:blipFill>
        <p:spPr>
          <a:xfrm>
            <a:off x="185641" y="1809751"/>
            <a:ext cx="7173545" cy="2220383"/>
          </a:xfrm>
          <a:prstGeom prst="rect">
            <a:avLst/>
          </a:prstGeom>
        </p:spPr>
      </p:pic>
      <p:pic>
        <p:nvPicPr>
          <p:cNvPr id="10" name="Picture 4">
            <a:extLst>
              <a:ext uri="{FF2B5EF4-FFF2-40B4-BE49-F238E27FC236}">
                <a16:creationId xmlns:a16="http://schemas.microsoft.com/office/drawing/2014/main" id="{4B284DD2-3070-D94B-80D8-722DDD609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2479" y="4421754"/>
            <a:ext cx="5610791" cy="2196484"/>
          </a:xfrm>
          <a:prstGeom prst="rect">
            <a:avLst/>
          </a:prstGeom>
        </p:spPr>
      </p:pic>
      <p:pic>
        <p:nvPicPr>
          <p:cNvPr id="12" name="Picture 15">
            <a:extLst>
              <a:ext uri="{FF2B5EF4-FFF2-40B4-BE49-F238E27FC236}">
                <a16:creationId xmlns:a16="http://schemas.microsoft.com/office/drawing/2014/main" id="{261D6166-27EA-CA4A-8637-E47247EF9A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211" y="3808603"/>
            <a:ext cx="5603807" cy="2536939"/>
          </a:xfrm>
          <a:prstGeom prst="rect">
            <a:avLst/>
          </a:prstGeom>
        </p:spPr>
      </p:pic>
    </p:spTree>
    <p:extLst>
      <p:ext uri="{BB962C8B-B14F-4D97-AF65-F5344CB8AC3E}">
        <p14:creationId xmlns:p14="http://schemas.microsoft.com/office/powerpoint/2010/main" val="9346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solidFill>
                  <a:schemeClr val="accent1"/>
                </a:solidFill>
              </a:rPr>
              <a:t>Work Groups And Special Interest Groups:</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p:txBody>
          <a:bodyPr/>
          <a:lstStyle/>
          <a:p>
            <a:pPr marL="152396" indent="0">
              <a:buNone/>
            </a:pPr>
            <a:r>
              <a:rPr lang="en-US" dirty="0"/>
              <a:t>Main Official:</a:t>
            </a:r>
          </a:p>
          <a:p>
            <a:r>
              <a:rPr lang="en-US" dirty="0"/>
              <a:t>Specification Work Group (Spring 2016~)</a:t>
            </a:r>
          </a:p>
          <a:p>
            <a:r>
              <a:rPr lang="en-US" dirty="0"/>
              <a:t>Education Work Group (Autumn 2020~)</a:t>
            </a:r>
          </a:p>
          <a:p>
            <a:pPr marL="152396" indent="0">
              <a:buNone/>
            </a:pPr>
            <a:r>
              <a:rPr lang="en-US" dirty="0"/>
              <a:t>Community Created:</a:t>
            </a:r>
          </a:p>
          <a:p>
            <a:r>
              <a:rPr lang="en-US" dirty="0"/>
              <a:t>Tooling Work Group (Summer 2019~)</a:t>
            </a:r>
          </a:p>
          <a:p>
            <a:r>
              <a:rPr lang="en-US" dirty="0"/>
              <a:t>Export Control Work Group (Winter 2022~)</a:t>
            </a:r>
          </a:p>
          <a:p>
            <a:r>
              <a:rPr lang="en-US" dirty="0"/>
              <a:t>Public Policy Work Group (Winter 2022~)</a:t>
            </a:r>
          </a:p>
          <a:p>
            <a:pPr marL="152396" indent="0">
              <a:buNone/>
            </a:pPr>
            <a:r>
              <a:rPr lang="en-US" dirty="0"/>
              <a:t>Specific Industry Focus:</a:t>
            </a:r>
          </a:p>
          <a:p>
            <a:r>
              <a:rPr lang="en-US" dirty="0"/>
              <a:t>Automotive Special Interest Group (Summer 2019~)</a:t>
            </a:r>
          </a:p>
          <a:p>
            <a:r>
              <a:rPr lang="en-US" dirty="0"/>
              <a:t>Telecom Special Interest Group p (Spring 2021~)</a:t>
            </a:r>
            <a:br>
              <a:rPr lang="en-US" dirty="0"/>
            </a:br>
            <a:br>
              <a:rPr lang="en-US" dirty="0"/>
            </a:br>
            <a:endParaRPr lang="en-JP" dirty="0"/>
          </a:p>
        </p:txBody>
      </p:sp>
    </p:spTree>
    <p:extLst>
      <p:ext uri="{BB962C8B-B14F-4D97-AF65-F5344CB8AC3E}">
        <p14:creationId xmlns:p14="http://schemas.microsoft.com/office/powerpoint/2010/main" val="1424661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Regional User Groups</a:t>
            </a:r>
            <a:endParaRPr sz="3600" dirty="0">
              <a:solidFill>
                <a:schemeClr val="accent1"/>
              </a:solidFill>
            </a:endParaRPr>
          </a:p>
        </p:txBody>
      </p:sp>
      <p:sp>
        <p:nvSpPr>
          <p:cNvPr id="2" name="Text Placeholder 1">
            <a:extLst>
              <a:ext uri="{FF2B5EF4-FFF2-40B4-BE49-F238E27FC236}">
                <a16:creationId xmlns:a16="http://schemas.microsoft.com/office/drawing/2014/main" id="{D0F48B2F-9413-69D9-4399-7C04DFD25262}"/>
              </a:ext>
            </a:extLst>
          </p:cNvPr>
          <p:cNvSpPr>
            <a:spLocks noGrp="1"/>
          </p:cNvSpPr>
          <p:nvPr>
            <p:ph type="body" idx="1"/>
          </p:nvPr>
        </p:nvSpPr>
        <p:spPr/>
        <p:txBody>
          <a:bodyPr/>
          <a:lstStyle/>
          <a:p>
            <a:r>
              <a:rPr lang="en-US" dirty="0"/>
              <a:t>OpenChain in Japan (Dec 2017~)</a:t>
            </a:r>
          </a:p>
          <a:p>
            <a:r>
              <a:rPr lang="en-US" dirty="0"/>
              <a:t>OpenChain in Korea (Jan 2019~)</a:t>
            </a:r>
          </a:p>
          <a:p>
            <a:r>
              <a:rPr lang="en-US" dirty="0"/>
              <a:t>OpenChain in India (Sept 2019~)</a:t>
            </a:r>
          </a:p>
          <a:p>
            <a:r>
              <a:rPr lang="en-US" dirty="0"/>
              <a:t>OpenChain in China (Sept 2019~)</a:t>
            </a:r>
          </a:p>
          <a:p>
            <a:r>
              <a:rPr lang="en-US" dirty="0"/>
              <a:t>OpenChain in Taiwan (Sept 2019~)</a:t>
            </a:r>
          </a:p>
          <a:p>
            <a:r>
              <a:rPr lang="en-US" dirty="0"/>
              <a:t>OpenChain in Germany (Jan 2020~)</a:t>
            </a:r>
          </a:p>
          <a:p>
            <a:r>
              <a:rPr lang="en-US" dirty="0"/>
              <a:t>OpenChain in the UK (June 2020~)</a:t>
            </a:r>
          </a:p>
          <a:p>
            <a:r>
              <a:rPr lang="en-US" dirty="0"/>
              <a:t>OpenChain in the USA (Dec 2020~)</a:t>
            </a:r>
            <a:endParaRPr lang="en-JP" dirty="0"/>
          </a:p>
        </p:txBody>
      </p:sp>
    </p:spTree>
    <p:extLst>
      <p:ext uri="{BB962C8B-B14F-4D97-AF65-F5344CB8AC3E}">
        <p14:creationId xmlns:p14="http://schemas.microsoft.com/office/powerpoint/2010/main" val="2076172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65F8E331-E746-BA4F-A9F4-9C20C50156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2607" y="30479"/>
            <a:ext cx="6569332" cy="3901195"/>
          </a:xfrm>
          <a:prstGeom prst="rect">
            <a:avLst/>
          </a:prstGeom>
        </p:spPr>
      </p:pic>
      <p:sp>
        <p:nvSpPr>
          <p:cNvPr id="2" name="Title 1">
            <a:extLst>
              <a:ext uri="{FF2B5EF4-FFF2-40B4-BE49-F238E27FC236}">
                <a16:creationId xmlns:a16="http://schemas.microsoft.com/office/drawing/2014/main" id="{CE500C2F-3E8A-E577-3DCC-4996B02D34AC}"/>
              </a:ext>
            </a:extLst>
          </p:cNvPr>
          <p:cNvSpPr>
            <a:spLocks noGrp="1"/>
          </p:cNvSpPr>
          <p:nvPr>
            <p:ph type="title"/>
          </p:nvPr>
        </p:nvSpPr>
        <p:spPr/>
        <p:txBody>
          <a:bodyPr/>
          <a:lstStyle/>
          <a:p>
            <a:r>
              <a:rPr lang="en-JP" sz="3600" dirty="0">
                <a:solidFill>
                  <a:schemeClr val="accent1"/>
                </a:solidFill>
              </a:rPr>
              <a:t>Our Official Partner Program</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34</a:t>
            </a:fld>
            <a:endParaRPr/>
          </a:p>
        </p:txBody>
      </p:sp>
      <p:pic>
        <p:nvPicPr>
          <p:cNvPr id="6" name="Picture 5" descr="Logo, company name&#10;&#10;Description automatically generated">
            <a:extLst>
              <a:ext uri="{FF2B5EF4-FFF2-40B4-BE49-F238E27FC236}">
                <a16:creationId xmlns:a16="http://schemas.microsoft.com/office/drawing/2014/main" id="{A0700E26-BA64-6545-A8C7-B587CA8507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1874" y="1518549"/>
            <a:ext cx="3882420" cy="3311912"/>
          </a:xfrm>
          <a:prstGeom prst="rect">
            <a:avLst/>
          </a:prstGeom>
        </p:spPr>
      </p:pic>
      <p:pic>
        <p:nvPicPr>
          <p:cNvPr id="4" name="Picture 3">
            <a:extLst>
              <a:ext uri="{FF2B5EF4-FFF2-40B4-BE49-F238E27FC236}">
                <a16:creationId xmlns:a16="http://schemas.microsoft.com/office/drawing/2014/main" id="{8AAA5B52-14C1-7241-AA5D-0FDDD8888E5C}"/>
              </a:ext>
            </a:extLst>
          </p:cNvPr>
          <p:cNvPicPr>
            <a:picLocks noChangeAspect="1"/>
          </p:cNvPicPr>
          <p:nvPr/>
        </p:nvPicPr>
        <p:blipFill>
          <a:blip r:embed="rId5"/>
          <a:stretch>
            <a:fillRect/>
          </a:stretch>
        </p:blipFill>
        <p:spPr>
          <a:xfrm>
            <a:off x="7485868" y="3827778"/>
            <a:ext cx="3155512" cy="2349503"/>
          </a:xfrm>
          <a:prstGeom prst="rect">
            <a:avLst/>
          </a:prstGeom>
        </p:spPr>
      </p:pic>
      <p:pic>
        <p:nvPicPr>
          <p:cNvPr id="3" name="Picture 2">
            <a:extLst>
              <a:ext uri="{FF2B5EF4-FFF2-40B4-BE49-F238E27FC236}">
                <a16:creationId xmlns:a16="http://schemas.microsoft.com/office/drawing/2014/main" id="{BEB03DFB-E531-315B-4D41-450AACC450D7}"/>
              </a:ext>
            </a:extLst>
          </p:cNvPr>
          <p:cNvPicPr>
            <a:picLocks noChangeAspect="1"/>
          </p:cNvPicPr>
          <p:nvPr/>
        </p:nvPicPr>
        <p:blipFill>
          <a:blip r:embed="rId6"/>
          <a:stretch>
            <a:fillRect/>
          </a:stretch>
        </p:blipFill>
        <p:spPr>
          <a:xfrm>
            <a:off x="1089229" y="4850781"/>
            <a:ext cx="3827707" cy="1808779"/>
          </a:xfrm>
          <a:prstGeom prst="rect">
            <a:avLst/>
          </a:prstGeom>
        </p:spPr>
      </p:pic>
      <p:pic>
        <p:nvPicPr>
          <p:cNvPr id="10" name="Picture 9">
            <a:extLst>
              <a:ext uri="{FF2B5EF4-FFF2-40B4-BE49-F238E27FC236}">
                <a16:creationId xmlns:a16="http://schemas.microsoft.com/office/drawing/2014/main" id="{9DE60E6F-248F-A119-B1B8-274B725B0EAE}"/>
              </a:ext>
            </a:extLst>
          </p:cNvPr>
          <p:cNvPicPr>
            <a:picLocks noChangeAspect="1"/>
          </p:cNvPicPr>
          <p:nvPr/>
        </p:nvPicPr>
        <p:blipFill>
          <a:blip r:embed="rId7"/>
          <a:stretch>
            <a:fillRect/>
          </a:stretch>
        </p:blipFill>
        <p:spPr>
          <a:xfrm>
            <a:off x="7485868" y="4007024"/>
            <a:ext cx="3223928" cy="2820497"/>
          </a:xfrm>
          <a:prstGeom prst="rect">
            <a:avLst/>
          </a:prstGeom>
        </p:spPr>
      </p:pic>
    </p:spTree>
    <p:extLst>
      <p:ext uri="{BB962C8B-B14F-4D97-AF65-F5344CB8AC3E}">
        <p14:creationId xmlns:p14="http://schemas.microsoft.com/office/powerpoint/2010/main" val="3267333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Global Third Party</a:t>
            </a:r>
            <a:r>
              <a:rPr lang="en-CA" sz="3600" dirty="0">
                <a:solidFill>
                  <a:schemeClr val="accent1"/>
                </a:solidFill>
              </a:rPr>
              <a:t> Certification (</a:t>
            </a:r>
            <a:r>
              <a:rPr lang="en-US" sz="3600" dirty="0">
                <a:solidFill>
                  <a:schemeClr val="accent1"/>
                </a:solidFill>
              </a:rPr>
              <a:t>Mar</a:t>
            </a:r>
            <a:r>
              <a:rPr lang="en-CA" sz="3600" dirty="0">
                <a:solidFill>
                  <a:schemeClr val="accent1"/>
                </a:solidFill>
              </a:rPr>
              <a:t> 2019~)</a:t>
            </a:r>
            <a:endParaRPr sz="3600" dirty="0">
              <a:solidFill>
                <a:schemeClr val="accent1"/>
              </a:solidFill>
            </a:endParaRPr>
          </a:p>
        </p:txBody>
      </p:sp>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4211" y="1358910"/>
            <a:ext cx="7310855" cy="3464861"/>
          </a:xfrm>
          <a:prstGeom prst="rect">
            <a:avLst/>
          </a:prstGeom>
        </p:spPr>
      </p:pic>
      <p:pic>
        <p:nvPicPr>
          <p:cNvPr id="4" name="Picture 3" descr="Logo, company name&#10;&#10;Description automatically generated">
            <a:extLst>
              <a:ext uri="{FF2B5EF4-FFF2-40B4-BE49-F238E27FC236}">
                <a16:creationId xmlns:a16="http://schemas.microsoft.com/office/drawing/2014/main" id="{43D97783-A382-CD33-45A9-2B5AC7DFA57B}"/>
              </a:ext>
            </a:extLst>
          </p:cNvPr>
          <p:cNvPicPr>
            <a:picLocks noChangeAspect="1"/>
          </p:cNvPicPr>
          <p:nvPr/>
        </p:nvPicPr>
        <p:blipFill>
          <a:blip r:embed="rId4"/>
          <a:stretch>
            <a:fillRect/>
          </a:stretch>
        </p:blipFill>
        <p:spPr>
          <a:xfrm>
            <a:off x="4237621" y="4516090"/>
            <a:ext cx="4363454" cy="1966000"/>
          </a:xfrm>
          <a:prstGeom prst="rect">
            <a:avLst/>
          </a:prstGeom>
        </p:spPr>
      </p:pic>
    </p:spTree>
    <p:extLst>
      <p:ext uri="{BB962C8B-B14F-4D97-AF65-F5344CB8AC3E}">
        <p14:creationId xmlns:p14="http://schemas.microsoft.com/office/powerpoint/2010/main" val="1241268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r>
              <a:rPr lang="en-US" dirty="0"/>
              <a:t>Self-Certification</a:t>
            </a:r>
            <a:br>
              <a:rPr lang="en-US" dirty="0"/>
            </a:br>
            <a:endParaRPr lang="en-US" dirty="0"/>
          </a:p>
          <a:p>
            <a:r>
              <a:rPr lang="en-US" dirty="0"/>
              <a:t>Independent Compliance Assessment</a:t>
            </a:r>
            <a:br>
              <a:rPr lang="en-US" dirty="0"/>
            </a:br>
            <a:endParaRPr lang="en-US" dirty="0"/>
          </a:p>
          <a:p>
            <a:r>
              <a:rPr lang="en-US" dirty="0"/>
              <a:t>Third-Party Certification</a:t>
            </a:r>
            <a:endParaRPr lang="en-JP"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Freedom Of Choice In Standard Adoption</a:t>
            </a:r>
            <a:endParaRPr sz="3600" dirty="0">
              <a:solidFill>
                <a:schemeClr val="accent1"/>
              </a:solidFill>
            </a:endParaRPr>
          </a:p>
        </p:txBody>
      </p:sp>
    </p:spTree>
    <p:extLst>
      <p:ext uri="{BB962C8B-B14F-4D97-AF65-F5344CB8AC3E}">
        <p14:creationId xmlns:p14="http://schemas.microsoft.com/office/powerpoint/2010/main" val="3879209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0906-C2CC-7321-8289-D9938480136D}"/>
              </a:ext>
            </a:extLst>
          </p:cNvPr>
          <p:cNvSpPr>
            <a:spLocks noGrp="1"/>
          </p:cNvSpPr>
          <p:nvPr>
            <p:ph type="title"/>
          </p:nvPr>
        </p:nvSpPr>
        <p:spPr/>
        <p:txBody>
          <a:bodyPr/>
          <a:lstStyle/>
          <a:p>
            <a:r>
              <a:rPr lang="en-US" dirty="0"/>
              <a:t>Examples Of Recent News</a:t>
            </a:r>
          </a:p>
        </p:txBody>
      </p:sp>
      <p:sp>
        <p:nvSpPr>
          <p:cNvPr id="4" name="Slide Number Placeholder 3">
            <a:extLst>
              <a:ext uri="{FF2B5EF4-FFF2-40B4-BE49-F238E27FC236}">
                <a16:creationId xmlns:a16="http://schemas.microsoft.com/office/drawing/2014/main" id="{FD1B2408-976F-831E-6681-60325F48986E}"/>
              </a:ext>
            </a:extLst>
          </p:cNvPr>
          <p:cNvSpPr>
            <a:spLocks noGrp="1"/>
          </p:cNvSpPr>
          <p:nvPr>
            <p:ph type="sldNum" idx="12"/>
          </p:nvPr>
        </p:nvSpPr>
        <p:spPr/>
        <p:txBody>
          <a:bodyPr/>
          <a:lstStyle/>
          <a:p>
            <a:fld id="{00000000-1234-1234-1234-123412341234}" type="slidenum">
              <a:rPr lang="en" smtClean="0"/>
              <a:pPr/>
              <a:t>37</a:t>
            </a:fld>
            <a:endParaRPr lang="en" dirty="0"/>
          </a:p>
        </p:txBody>
      </p:sp>
      <p:pic>
        <p:nvPicPr>
          <p:cNvPr id="6" name="Picture 5">
            <a:extLst>
              <a:ext uri="{FF2B5EF4-FFF2-40B4-BE49-F238E27FC236}">
                <a16:creationId xmlns:a16="http://schemas.microsoft.com/office/drawing/2014/main" id="{5567314B-DEAC-4435-CC69-87CDFF78FB1E}"/>
              </a:ext>
            </a:extLst>
          </p:cNvPr>
          <p:cNvPicPr>
            <a:picLocks noChangeAspect="1"/>
          </p:cNvPicPr>
          <p:nvPr/>
        </p:nvPicPr>
        <p:blipFill>
          <a:blip r:embed="rId2"/>
          <a:stretch>
            <a:fillRect/>
          </a:stretch>
        </p:blipFill>
        <p:spPr>
          <a:xfrm>
            <a:off x="2209800" y="1008504"/>
            <a:ext cx="7772400" cy="5670101"/>
          </a:xfrm>
          <a:prstGeom prst="rect">
            <a:avLst/>
          </a:prstGeom>
        </p:spPr>
      </p:pic>
    </p:spTree>
    <p:extLst>
      <p:ext uri="{BB962C8B-B14F-4D97-AF65-F5344CB8AC3E}">
        <p14:creationId xmlns:p14="http://schemas.microsoft.com/office/powerpoint/2010/main" val="3788347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0906-C2CC-7321-8289-D9938480136D}"/>
              </a:ext>
            </a:extLst>
          </p:cNvPr>
          <p:cNvSpPr>
            <a:spLocks noGrp="1"/>
          </p:cNvSpPr>
          <p:nvPr>
            <p:ph type="title"/>
          </p:nvPr>
        </p:nvSpPr>
        <p:spPr/>
        <p:txBody>
          <a:bodyPr/>
          <a:lstStyle/>
          <a:p>
            <a:r>
              <a:rPr lang="en-US" dirty="0"/>
              <a:t>Examples Of Recent News</a:t>
            </a:r>
          </a:p>
        </p:txBody>
      </p:sp>
      <p:sp>
        <p:nvSpPr>
          <p:cNvPr id="4" name="Slide Number Placeholder 3">
            <a:extLst>
              <a:ext uri="{FF2B5EF4-FFF2-40B4-BE49-F238E27FC236}">
                <a16:creationId xmlns:a16="http://schemas.microsoft.com/office/drawing/2014/main" id="{FD1B2408-976F-831E-6681-60325F48986E}"/>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5" name="Picture 4" descr="Graphical user interface, application&#10;&#10;Description automatically generated">
            <a:extLst>
              <a:ext uri="{FF2B5EF4-FFF2-40B4-BE49-F238E27FC236}">
                <a16:creationId xmlns:a16="http://schemas.microsoft.com/office/drawing/2014/main" id="{9719CE0C-5D59-029C-682D-8D4F6E94EABD}"/>
              </a:ext>
            </a:extLst>
          </p:cNvPr>
          <p:cNvPicPr>
            <a:picLocks noChangeAspect="1"/>
          </p:cNvPicPr>
          <p:nvPr/>
        </p:nvPicPr>
        <p:blipFill>
          <a:blip r:embed="rId2"/>
          <a:stretch>
            <a:fillRect/>
          </a:stretch>
        </p:blipFill>
        <p:spPr>
          <a:xfrm>
            <a:off x="2929632" y="1177769"/>
            <a:ext cx="6332736" cy="5680231"/>
          </a:xfrm>
          <a:prstGeom prst="rect">
            <a:avLst/>
          </a:prstGeom>
        </p:spPr>
      </p:pic>
    </p:spTree>
    <p:extLst>
      <p:ext uri="{BB962C8B-B14F-4D97-AF65-F5344CB8AC3E}">
        <p14:creationId xmlns:p14="http://schemas.microsoft.com/office/powerpoint/2010/main" val="4107234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0906-C2CC-7321-8289-D9938480136D}"/>
              </a:ext>
            </a:extLst>
          </p:cNvPr>
          <p:cNvSpPr>
            <a:spLocks noGrp="1"/>
          </p:cNvSpPr>
          <p:nvPr>
            <p:ph type="title"/>
          </p:nvPr>
        </p:nvSpPr>
        <p:spPr/>
        <p:txBody>
          <a:bodyPr/>
          <a:lstStyle/>
          <a:p>
            <a:r>
              <a:rPr lang="en-US" dirty="0"/>
              <a:t>Examples Of Recent News</a:t>
            </a:r>
          </a:p>
        </p:txBody>
      </p:sp>
      <p:sp>
        <p:nvSpPr>
          <p:cNvPr id="4" name="Slide Number Placeholder 3">
            <a:extLst>
              <a:ext uri="{FF2B5EF4-FFF2-40B4-BE49-F238E27FC236}">
                <a16:creationId xmlns:a16="http://schemas.microsoft.com/office/drawing/2014/main" id="{FD1B2408-976F-831E-6681-60325F48986E}"/>
              </a:ext>
            </a:extLst>
          </p:cNvPr>
          <p:cNvSpPr>
            <a:spLocks noGrp="1"/>
          </p:cNvSpPr>
          <p:nvPr>
            <p:ph type="sldNum" idx="12"/>
          </p:nvPr>
        </p:nvSpPr>
        <p:spPr/>
        <p:txBody>
          <a:bodyPr/>
          <a:lstStyle/>
          <a:p>
            <a:fld id="{00000000-1234-1234-1234-123412341234}" type="slidenum">
              <a:rPr lang="en" smtClean="0"/>
              <a:pPr/>
              <a:t>39</a:t>
            </a:fld>
            <a:endParaRPr lang="en" dirty="0"/>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A4E61044-81E5-CE2E-ED97-92BB09475D19}"/>
              </a:ext>
            </a:extLst>
          </p:cNvPr>
          <p:cNvPicPr>
            <a:picLocks noChangeAspect="1"/>
          </p:cNvPicPr>
          <p:nvPr/>
        </p:nvPicPr>
        <p:blipFill>
          <a:blip r:embed="rId2"/>
          <a:stretch>
            <a:fillRect/>
          </a:stretch>
        </p:blipFill>
        <p:spPr>
          <a:xfrm>
            <a:off x="2950717" y="1172163"/>
            <a:ext cx="6290565" cy="5685837"/>
          </a:xfrm>
          <a:prstGeom prst="rect">
            <a:avLst/>
          </a:prstGeom>
        </p:spPr>
      </p:pic>
    </p:spTree>
    <p:extLst>
      <p:ext uri="{BB962C8B-B14F-4D97-AF65-F5344CB8AC3E}">
        <p14:creationId xmlns:p14="http://schemas.microsoft.com/office/powerpoint/2010/main" val="79732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OpenChain is run by user companies for user companies</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40</a:t>
            </a:fld>
            <a:endParaRPr lang="en-CA"/>
          </a:p>
        </p:txBody>
      </p:sp>
    </p:spTree>
    <p:extLst>
      <p:ext uri="{BB962C8B-B14F-4D97-AF65-F5344CB8AC3E}">
        <p14:creationId xmlns:p14="http://schemas.microsoft.com/office/powerpoint/2010/main" val="1626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We Make The Open Source Supply Chain More Efficient</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41</a:t>
            </a:fld>
            <a:endParaRPr lang="en-CA"/>
          </a:p>
        </p:txBody>
      </p:sp>
    </p:spTree>
    <p:extLst>
      <p:ext uri="{BB962C8B-B14F-4D97-AF65-F5344CB8AC3E}">
        <p14:creationId xmlns:p14="http://schemas.microsoft.com/office/powerpoint/2010/main" val="4282973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sz="4000" dirty="0"/>
              <a:t>Be Part Of This:</a:t>
            </a:r>
            <a:br>
              <a:rPr lang="en-US" sz="4000" dirty="0"/>
            </a:br>
            <a:r>
              <a:rPr lang="en-US" sz="4000" dirty="0" err="1"/>
              <a:t>www.openchainproject.org</a:t>
            </a:r>
            <a:endParaRPr lang="en-US" sz="4000" dirty="0"/>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42</a:t>
            </a:fld>
            <a:endParaRPr lang="en-CA"/>
          </a:p>
        </p:txBody>
      </p:sp>
    </p:spTree>
    <p:extLst>
      <p:ext uri="{BB962C8B-B14F-4D97-AF65-F5344CB8AC3E}">
        <p14:creationId xmlns:p14="http://schemas.microsoft.com/office/powerpoint/2010/main" val="329881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62%</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additional cost with supply chain disruptions</a:t>
            </a:r>
            <a:endParaRPr dirty="0"/>
          </a:p>
        </p:txBody>
      </p:sp>
      <p:sp>
        <p:nvSpPr>
          <p:cNvPr id="2" name="TextBox 1">
            <a:extLst>
              <a:ext uri="{FF2B5EF4-FFF2-40B4-BE49-F238E27FC236}">
                <a16:creationId xmlns:a16="http://schemas.microsoft.com/office/drawing/2014/main" id="{A9065B62-DFB2-69E9-61C2-B5C8DDB7F51D}"/>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5244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09533" y="2864963"/>
            <a:ext cx="10962800" cy="1118400"/>
          </a:xfrm>
          <a:prstGeom prst="rect">
            <a:avLst/>
          </a:prstGeom>
        </p:spPr>
        <p:txBody>
          <a:bodyPr spcFirstLastPara="1" wrap="square" lIns="121900" tIns="121900" rIns="121900" bIns="121900" anchor="ctr" anchorCtr="0">
            <a:normAutofit/>
          </a:bodyPr>
          <a:lstStyle/>
          <a:p>
            <a:pPr algn="ctr"/>
            <a:r>
              <a:rPr lang="en-US" dirty="0">
                <a:solidFill>
                  <a:srgbClr val="5B9BD5"/>
                </a:solidFill>
              </a:rPr>
              <a:t>This Is Weird</a:t>
            </a:r>
            <a:endParaRPr dirty="0">
              <a:solidFill>
                <a:srgbClr val="5B9BD5"/>
              </a:solidFill>
            </a:endParaRPr>
          </a:p>
        </p:txBody>
      </p:sp>
    </p:spTree>
    <p:extLst>
      <p:ext uri="{BB962C8B-B14F-4D97-AF65-F5344CB8AC3E}">
        <p14:creationId xmlns:p14="http://schemas.microsoft.com/office/powerpoint/2010/main" val="380193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57%</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 management as a competitive edge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174817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70%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see supply chains as a driver for customer service</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9679314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9435</TotalTime>
  <Words>1206</Words>
  <Application>Microsoft Macintosh PowerPoint</Application>
  <PresentationFormat>Widescreen</PresentationFormat>
  <Paragraphs>131</Paragraphs>
  <Slides>42</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ArialMT</vt:lpstr>
      <vt:lpstr>DDG_ProximaNova</vt:lpstr>
      <vt:lpstr>Arial</vt:lpstr>
      <vt:lpstr>Calibri</vt:lpstr>
      <vt:lpstr>Gill Sans</vt:lpstr>
      <vt:lpstr>Office Theme</vt:lpstr>
      <vt:lpstr>PowerPoint Presentation</vt:lpstr>
      <vt:lpstr>Our Mental Model Of The Supply Chain</vt:lpstr>
      <vt:lpstr>The Actual Supply Chain</vt:lpstr>
      <vt:lpstr>67.4%</vt:lpstr>
      <vt:lpstr>62%</vt:lpstr>
      <vt:lpstr>94%</vt:lpstr>
      <vt:lpstr>This Is Weird</vt:lpstr>
      <vt:lpstr>57%</vt:lpstr>
      <vt:lpstr>70%</vt:lpstr>
      <vt:lpstr>40%</vt:lpstr>
      <vt:lpstr>Conclusion: Talking != Doing</vt:lpstr>
      <vt:lpstr>As Usual, Open Source Is Not Special</vt:lpstr>
      <vt:lpstr>90+%</vt:lpstr>
      <vt:lpstr>81%</vt:lpstr>
      <vt:lpstr>53%</vt:lpstr>
      <vt:lpstr>Don’t Panic, We Are Doing Something About It</vt:lpstr>
      <vt:lpstr>“We” = Large Community Lead By These Companies</vt:lpstr>
      <vt:lpstr>The Secret: Good Processes = Good Supply Chain</vt:lpstr>
      <vt:lpstr>Trust Built By Process Management</vt:lpstr>
      <vt:lpstr>Our Standards Work Company By Company</vt:lpstr>
      <vt:lpstr>They Result In A More Predictable Supply Chain</vt:lpstr>
      <vt:lpstr>Example Adoption Announcements Of OpenChain ISO/IEC 5230:2020  On The OpenChain Website</vt:lpstr>
      <vt:lpstr>20%</vt:lpstr>
      <vt:lpstr>Recent Security Assurance Specification Adoption</vt:lpstr>
      <vt:lpstr>We Provide Extensive Reference Material</vt:lpstr>
      <vt:lpstr>Including Free Self-Certification Material</vt:lpstr>
      <vt:lpstr>We Make Free Online Training Courses</vt:lpstr>
      <vt:lpstr>Example Of Market Use</vt:lpstr>
      <vt:lpstr>There Are Over 1,000 Documents In Our Library</vt:lpstr>
      <vt:lpstr>We Put The User Company Community First</vt:lpstr>
      <vt:lpstr>Everywhere And Always!</vt:lpstr>
      <vt:lpstr>Work Groups And Special Interest Groups:</vt:lpstr>
      <vt:lpstr>Regional User Groups</vt:lpstr>
      <vt:lpstr>Our Official Partner Program</vt:lpstr>
      <vt:lpstr>Global Third Party Certification (Mar 2019~)</vt:lpstr>
      <vt:lpstr>Freedom Of Choice In Standard Adoption</vt:lpstr>
      <vt:lpstr>Examples Of Recent News</vt:lpstr>
      <vt:lpstr>Examples Of Recent News</vt:lpstr>
      <vt:lpstr>Examples Of Recent News</vt:lpstr>
      <vt:lpstr>OpenChain is run by user companies for user companies</vt:lpstr>
      <vt:lpstr>We Make The Open Source Supply Chain More Efficient</vt:lpstr>
      <vt:lpstr>Be Part Of This: www.openchainproject.org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148</cp:revision>
  <dcterms:created xsi:type="dcterms:W3CDTF">2019-04-09T08:37:53Z</dcterms:created>
  <dcterms:modified xsi:type="dcterms:W3CDTF">2023-02-02T02:41:42Z</dcterms:modified>
</cp:coreProperties>
</file>